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6" r:id="rId8"/>
    <p:sldId id="271" r:id="rId9"/>
    <p:sldId id="267" r:id="rId10"/>
    <p:sldId id="263" r:id="rId11"/>
    <p:sldId id="265" r:id="rId12"/>
    <p:sldId id="268" r:id="rId13"/>
    <p:sldId id="264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45" autoAdjust="0"/>
    <p:restoredTop sz="94622" autoAdjust="0"/>
  </p:normalViewPr>
  <p:slideViewPr>
    <p:cSldViewPr>
      <p:cViewPr>
        <p:scale>
          <a:sx n="75" d="100"/>
          <a:sy n="75" d="100"/>
        </p:scale>
        <p:origin x="-1944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wn\Documents\מאווריק\לקוחות\ברטה\ppt_jpg\berta_ppt4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6814"/>
            <a:ext cx="9216826" cy="69121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i="1">
                <a:latin typeface="Spoiler regular"/>
                <a:cs typeface="+mn-cs"/>
              </a:defRPr>
            </a:lvl1pPr>
          </a:lstStyle>
          <a:p>
            <a:r>
              <a:rPr lang="he-IL" dirty="0" smtClean="0"/>
              <a:t>הסופר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dirty="0" smtClean="0"/>
              <a:t>לחץ כדי לערוך סגנון כותרת משנה של תבנית בסיס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855643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25000"/>
              <a:buFontTx/>
              <a:buBlip>
                <a:blip r:embed="rId2"/>
              </a:buBlip>
              <a:defRPr/>
            </a:lvl1pPr>
            <a:lvl2pPr>
              <a:buSzPct val="125000"/>
              <a:buFontTx/>
              <a:buBlip>
                <a:blip r:embed="rId2"/>
              </a:buBlip>
              <a:defRPr/>
            </a:lvl2pPr>
            <a:lvl3pPr>
              <a:buSzPct val="125000"/>
              <a:buFontTx/>
              <a:buBlip>
                <a:blip r:embed="rId2"/>
              </a:buBlip>
              <a:defRPr/>
            </a:lvl3pPr>
            <a:lvl4pPr>
              <a:buSzPct val="125000"/>
              <a:buFontTx/>
              <a:buBlip>
                <a:blip r:embed="rId2"/>
              </a:buBlip>
              <a:defRPr/>
            </a:lvl4pPr>
            <a:lvl5pPr>
              <a:buSzPct val="125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66130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6862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2835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27175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4861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947158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64076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30831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48408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36897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Shawn\Documents\מאווריק\לקוחות\ברטה\ppt_jpg\berta_ppt4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6814"/>
            <a:ext cx="9216826" cy="69121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7ED4-7BDE-4101-8A28-7C1E7A81A465}" type="datetimeFigureOut">
              <a:rPr lang="he-IL" smtClean="0"/>
              <a:pPr/>
              <a:t>ב'/אלול/תשע"ב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91783-46A3-451B-B044-AA5B55FD47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43420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1" eaLnBrk="1" latinLnBrk="0" hangingPunct="1">
        <a:spcBef>
          <a:spcPct val="0"/>
        </a:spcBef>
        <a:buNone/>
        <a:defRPr sz="4400" i="1" kern="1200" baseline="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C:\Users\Shawn\Documents\מאווריק\לקוחות\ברטה\ppt_jpg\berta_ppt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538"/>
            <a:ext cx="9155945" cy="6866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680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101805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1294" y="2425142"/>
            <a:ext cx="2992408" cy="450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54654" y="1424076"/>
            <a:ext cx="1285929" cy="186204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3-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3208" y="1281200"/>
            <a:ext cx="797014" cy="186204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8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3137" y="1062226"/>
            <a:ext cx="1205779" cy="186204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%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822" y="2071678"/>
            <a:ext cx="4780476" cy="144655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"הכי נוח לקנות</a:t>
            </a:r>
          </a:p>
          <a:p>
            <a:r>
              <a:rPr lang="he-IL" sz="44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        בסלולר"</a:t>
            </a:r>
            <a:endParaRPr lang="he-IL" sz="44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67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 descr="mWeb_Km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26"/>
            <a:ext cx="2514608" cy="6286520"/>
          </a:xfrm>
          <a:prstGeom prst="rect">
            <a:avLst/>
          </a:prstGeom>
        </p:spPr>
      </p:pic>
      <p:pic>
        <p:nvPicPr>
          <p:cNvPr id="13" name="תמונה 12" descr="walm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4396" y="3581413"/>
            <a:ext cx="1590678" cy="1191473"/>
          </a:xfrm>
          <a:prstGeom prst="rect">
            <a:avLst/>
          </a:prstGeom>
        </p:spPr>
      </p:pic>
      <p:pic>
        <p:nvPicPr>
          <p:cNvPr id="14" name="תמונה 13" descr="kma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4" y="3714752"/>
            <a:ext cx="1000132" cy="1000132"/>
          </a:xfrm>
          <a:prstGeom prst="rect">
            <a:avLst/>
          </a:prstGeom>
        </p:spPr>
      </p:pic>
      <p:pic>
        <p:nvPicPr>
          <p:cNvPr id="15" name="תמונה 14" descr="target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9770" y="3527681"/>
            <a:ext cx="1141386" cy="1399247"/>
          </a:xfrm>
          <a:prstGeom prst="rect">
            <a:avLst/>
          </a:prstGeom>
        </p:spPr>
      </p:pic>
      <p:pic>
        <p:nvPicPr>
          <p:cNvPr id="16" name="תמונה 15" descr="images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8134" y="2813301"/>
            <a:ext cx="1643074" cy="2687401"/>
          </a:xfrm>
          <a:prstGeom prst="rect">
            <a:avLst/>
          </a:prstGeom>
        </p:spPr>
      </p:pic>
      <p:pic>
        <p:nvPicPr>
          <p:cNvPr id="18" name="תמונה 17" descr="mWeb_Kmar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0430" y="3214686"/>
            <a:ext cx="1118233" cy="2795582"/>
          </a:xfrm>
          <a:prstGeom prst="rect">
            <a:avLst/>
          </a:prstGeom>
        </p:spPr>
      </p:pic>
      <p:pic>
        <p:nvPicPr>
          <p:cNvPr id="19" name="תמונה 18" descr="mza_54935597443314200.320x480-7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14744" y="3747067"/>
            <a:ext cx="717653" cy="11106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19672" y="1000108"/>
            <a:ext cx="6455284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ענקיות </a:t>
            </a:r>
            <a:r>
              <a:rPr lang="he-IL" sz="4400" dirty="0" err="1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הקמעונאות</a:t>
            </a:r>
            <a:endParaRPr lang="he-IL" sz="4400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  <a:p>
            <a:r>
              <a:rPr lang="he-IL" sz="44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       פונות לסלולר</a:t>
            </a:r>
            <a:endParaRPr lang="he-IL" sz="44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67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תמונה 11" descr="1401001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1471" y="2286016"/>
            <a:ext cx="9320427" cy="6215082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00118" y="857232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he-IL" i="0" dirty="0" err="1" smtClean="0">
                <a:solidFill>
                  <a:srgbClr val="C00000"/>
                </a:solidFill>
                <a:latin typeface="Guttman Yad-Brush" pitchFamily="2" charset="-79"/>
                <a:ea typeface="+mn-ea"/>
                <a:cs typeface="Guttman Yad-Brush" pitchFamily="2" charset="-79"/>
              </a:rPr>
              <a:t>טסקו</a:t>
            </a:r>
            <a:r>
              <a:rPr lang="he-IL" i="0" dirty="0" smtClean="0">
                <a:solidFill>
                  <a:srgbClr val="C00000"/>
                </a:solidFill>
                <a:latin typeface="Guttman Yad-Brush" pitchFamily="2" charset="-79"/>
                <a:ea typeface="+mn-ea"/>
                <a:cs typeface="Guttman Yad-Brush" pitchFamily="2" charset="-79"/>
              </a:rPr>
              <a:t> עושה מהפיכה</a:t>
            </a:r>
            <a:br>
              <a:rPr lang="he-IL" i="0" dirty="0" smtClean="0">
                <a:solidFill>
                  <a:srgbClr val="C00000"/>
                </a:solidFill>
                <a:latin typeface="Guttman Yad-Brush" pitchFamily="2" charset="-79"/>
                <a:ea typeface="+mn-ea"/>
                <a:cs typeface="Guttman Yad-Brush" pitchFamily="2" charset="-79"/>
              </a:rPr>
            </a:br>
            <a:r>
              <a:rPr lang="he-IL" i="0" dirty="0" smtClean="0">
                <a:solidFill>
                  <a:srgbClr val="C00000"/>
                </a:solidFill>
                <a:latin typeface="Guttman Yad-Brush" pitchFamily="2" charset="-79"/>
                <a:ea typeface="+mn-ea"/>
                <a:cs typeface="Guttman Yad-Brush" pitchFamily="2" charset="-79"/>
              </a:rPr>
              <a:t>               בדרום </a:t>
            </a:r>
            <a:r>
              <a:rPr lang="he-IL" i="0" dirty="0" smtClean="0">
                <a:solidFill>
                  <a:srgbClr val="C00000"/>
                </a:solidFill>
                <a:latin typeface="Guttman Yad-Brush" pitchFamily="2" charset="-79"/>
                <a:ea typeface="+mn-ea"/>
                <a:cs typeface="Guttman Yad-Brush" pitchFamily="2" charset="-79"/>
              </a:rPr>
              <a:t>קוריאה</a:t>
            </a:r>
            <a:endParaRPr lang="he-IL" i="0" dirty="0" smtClean="0">
              <a:solidFill>
                <a:srgbClr val="C00000"/>
              </a:solidFill>
              <a:latin typeface="Guttman Yad-Brush" pitchFamily="2" charset="-79"/>
              <a:ea typeface="+mn-ea"/>
              <a:cs typeface="Guttman Yad-Brush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67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GALAXY-S-III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1053553"/>
            <a:ext cx="2786082" cy="1875381"/>
          </a:xfrm>
          <a:prstGeom prst="rect">
            <a:avLst/>
          </a:prstGeom>
        </p:spPr>
      </p:pic>
      <p:pic>
        <p:nvPicPr>
          <p:cNvPr id="4" name="תמונה 3" descr="1195619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2241792"/>
            <a:ext cx="2632461" cy="2044464"/>
          </a:xfrm>
          <a:prstGeom prst="rect">
            <a:avLst/>
          </a:prstGeom>
        </p:spPr>
      </p:pic>
      <p:sp>
        <p:nvSpPr>
          <p:cNvPr id="6" name="כותרת 1"/>
          <p:cNvSpPr txBox="1">
            <a:spLocks/>
          </p:cNvSpPr>
          <p:nvPr/>
        </p:nvSpPr>
        <p:spPr>
          <a:xfrm>
            <a:off x="71406" y="3071810"/>
            <a:ext cx="5286412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54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6% עד 2016</a:t>
            </a:r>
            <a:endParaRPr kumimoji="0" lang="he-IL" sz="5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uttman Yad-Brush" pitchFamily="2" charset="-79"/>
              <a:ea typeface="+mn-ea"/>
              <a:cs typeface="Guttman Yad-Brush" pitchFamily="2" charset="-79"/>
            </a:endParaRPr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3071802" y="1214422"/>
            <a:ext cx="4929222" cy="150019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ל-50% מהישראלים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         יש </a:t>
            </a:r>
            <a:r>
              <a:rPr lang="he-IL" sz="3200" dirty="0" err="1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סמארטפון</a:t>
            </a:r>
            <a:endParaRPr lang="he-IL" sz="3200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pic>
        <p:nvPicPr>
          <p:cNvPr id="9" name="תמונה 8" descr="1010553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4071942"/>
            <a:ext cx="2704142" cy="1801974"/>
          </a:xfrm>
          <a:prstGeom prst="rect">
            <a:avLst/>
          </a:prstGeom>
        </p:spPr>
      </p:pic>
      <p:sp>
        <p:nvSpPr>
          <p:cNvPr id="10" name="כותרת 1"/>
          <p:cNvSpPr txBox="1">
            <a:spLocks/>
          </p:cNvSpPr>
          <p:nvPr/>
        </p:nvSpPr>
        <p:spPr>
          <a:xfrm>
            <a:off x="-2214610" y="4429132"/>
            <a:ext cx="11153852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uttman Yad-Brush" pitchFamily="2" charset="-79"/>
                <a:ea typeface="+mn-ea"/>
                <a:cs typeface="Guttman Yad-Brush" pitchFamily="2" charset="-79"/>
              </a:rPr>
              <a:t>לא הרימו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6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		</a:t>
            </a:r>
            <a:r>
              <a:rPr kumimoji="0" lang="he-IL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uttman Yad-Brush" pitchFamily="2" charset="-79"/>
                <a:ea typeface="+mn-ea"/>
                <a:cs typeface="Guttman Yad-Brush" pitchFamily="2" charset="-79"/>
              </a:rPr>
              <a:t>את הדגל?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18022081X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5500" y="980728"/>
            <a:ext cx="4402724" cy="5904656"/>
          </a:xfrm>
          <a:prstGeom prst="rect">
            <a:avLst/>
          </a:prstGeom>
        </p:spPr>
      </p:pic>
      <p:pic>
        <p:nvPicPr>
          <p:cNvPr id="3" name="Picture 2" descr="splash_screen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5" y="1844824"/>
            <a:ext cx="1625866" cy="2808312"/>
          </a:xfrm>
          <a:prstGeom prst="rect">
            <a:avLst/>
          </a:prstGeom>
        </p:spPr>
      </p:pic>
      <p:sp>
        <p:nvSpPr>
          <p:cNvPr id="4" name="כותרת 1"/>
          <p:cNvSpPr txBox="1">
            <a:spLocks/>
          </p:cNvSpPr>
          <p:nvPr/>
        </p:nvSpPr>
        <p:spPr>
          <a:xfrm>
            <a:off x="-2556792" y="2139126"/>
            <a:ext cx="11153852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הסופר </a:t>
            </a:r>
            <a:r>
              <a:rPr lang="he-IL" sz="3200" dirty="0" err="1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הסלולרי</a:t>
            </a:r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          הראשון בישראל</a:t>
            </a:r>
            <a:endParaRPr kumimoji="0" lang="he-IL" sz="3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uttman Yad-Brush" pitchFamily="2" charset="-79"/>
              <a:ea typeface="+mn-ea"/>
              <a:cs typeface="Guttman Yad-Brush" pitchFamily="2" charset="-79"/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-1260648" y="4005064"/>
            <a:ext cx="9938100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חווית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  קניה</a:t>
            </a:r>
            <a:endParaRPr kumimoji="0" lang="he-IL" sz="60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uttman Yad-Brush" pitchFamily="2" charset="-79"/>
              <a:ea typeface="+mn-ea"/>
              <a:cs typeface="Guttman Yad-Brush" pitchFamily="2" charset="-79"/>
            </a:endParaRPr>
          </a:p>
        </p:txBody>
      </p:sp>
      <p:sp>
        <p:nvSpPr>
          <p:cNvPr id="6" name="כותרת 1"/>
          <p:cNvSpPr txBox="1">
            <a:spLocks/>
          </p:cNvSpPr>
          <p:nvPr/>
        </p:nvSpPr>
        <p:spPr>
          <a:xfrm>
            <a:off x="-7237312" y="5517232"/>
            <a:ext cx="9938100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חדשנות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טכנולוגית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82532" y="3511168"/>
            <a:ext cx="5121916" cy="186204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500" dirty="0" smtClean="0">
                <a:cs typeface="FrankRuehl" pitchFamily="2" charset="-79"/>
              </a:rPr>
              <a:t>3,600,000</a:t>
            </a:r>
            <a:endParaRPr lang="he-IL" sz="11500" dirty="0">
              <a:cs typeface="FrankRuehl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9940" y="2276872"/>
            <a:ext cx="5224508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0" dirty="0" smtClean="0">
                <a:solidFill>
                  <a:schemeClr val="bg1">
                    <a:lumMod val="50000"/>
                  </a:schemeClr>
                </a:solidFill>
                <a:latin typeface="Guttman Yad-Brush" pitchFamily="2" charset="-79"/>
                <a:cs typeface="Guttman Yad-Brush" pitchFamily="2" charset="-79"/>
              </a:rPr>
              <a:t>סניפים פיזיים</a:t>
            </a:r>
            <a:endParaRPr lang="he-IL" sz="6000" dirty="0">
              <a:solidFill>
                <a:schemeClr val="bg1">
                  <a:lumMod val="50000"/>
                </a:schemeClr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5085184"/>
            <a:ext cx="7536038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סניפים פוטנציאליים</a:t>
            </a:r>
            <a:endParaRPr lang="he-IL" sz="60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12360" y="836712"/>
            <a:ext cx="797014" cy="186204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500" dirty="0" smtClean="0">
                <a:cs typeface="FrankRuehl" pitchFamily="2" charset="-79"/>
              </a:rPr>
              <a:t>0</a:t>
            </a:r>
            <a:endParaRPr lang="he-IL" sz="11500" dirty="0">
              <a:cs typeface="FrankRuehl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066" y="859359"/>
            <a:ext cx="3632726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ערוצי מכירה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pic>
        <p:nvPicPr>
          <p:cNvPr id="7" name="Picture 6" descr="03homep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2901996"/>
            <a:ext cx="1800200" cy="273741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628" y="2924944"/>
            <a:ext cx="3642340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03homep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2901996"/>
            <a:ext cx="1800200" cy="2737417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406053"/>
            <a:ext cx="120992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951450" y="44624"/>
            <a:ext cx="797014" cy="186204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3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4288" y="2469948"/>
            <a:ext cx="164500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אפליקציה</a:t>
            </a:r>
            <a:endParaRPr lang="he-IL" sz="16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8849" y="2469948"/>
            <a:ext cx="20794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אתר מותאם</a:t>
            </a:r>
            <a:endParaRPr lang="he-IL" sz="16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5656" y="2469948"/>
            <a:ext cx="218681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אתר אינטרנט</a:t>
            </a:r>
            <a:endParaRPr lang="he-IL" sz="16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51772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805800">
            <a:off x="511714" y="2363089"/>
            <a:ext cx="2971020" cy="4437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2118" y="2250157"/>
            <a:ext cx="5774338" cy="12618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סריקת ברקוד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מהמוצר, מקטלוג או בחנות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61862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36513" y="2918231"/>
            <a:ext cx="2736304" cy="3967153"/>
          </a:xfrm>
          <a:prstGeom prst="rect">
            <a:avLst/>
          </a:prstGeom>
        </p:spPr>
      </p:pic>
      <p:pic>
        <p:nvPicPr>
          <p:cNvPr id="4" name="Picture 3" descr="910458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347864" y="4896544"/>
            <a:ext cx="3024335" cy="1988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424" y="2250157"/>
            <a:ext cx="6898042" cy="12618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קניה מתגלגלת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כל המשפחה עם שם משתמש אחד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pic>
        <p:nvPicPr>
          <p:cNvPr id="6" name="Picture 5" descr="874610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1071546"/>
            <a:ext cx="2169990" cy="1772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98277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1938232"/>
            <a:ext cx="3298101" cy="49471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60715" y="2250157"/>
            <a:ext cx="4815741" cy="12618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מתכונים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הכנס את המתכון לסל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2070" y="2250157"/>
            <a:ext cx="6654386" cy="12618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המחיר הזול מבין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משווים את המחיר ברמת המוצר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49080"/>
            <a:ext cx="7426542" cy="120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51283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36513" y="2050742"/>
            <a:ext cx="5760640" cy="48346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3157" y="2250157"/>
            <a:ext cx="4793299" cy="12618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מחזור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קבל זיכוי על הארגזים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260648"/>
            <a:ext cx="3046026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לוגיסטיקה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256166" y="-27384"/>
            <a:ext cx="11124310" cy="693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תמונה 5" descr="אזורי חלוקה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1357298"/>
            <a:ext cx="3733800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7634" y="260648"/>
            <a:ext cx="2882520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טכנולוגיה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pic>
        <p:nvPicPr>
          <p:cNvPr id="3" name="Picture 2" descr="imagesCAIY0JV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5684093"/>
            <a:ext cx="913259" cy="913259"/>
          </a:xfrm>
          <a:prstGeom prst="rect">
            <a:avLst/>
          </a:prstGeom>
        </p:spPr>
      </p:pic>
      <p:pic>
        <p:nvPicPr>
          <p:cNvPr id="4" name="Picture 3" descr="imagesCA0NLX0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5606752"/>
            <a:ext cx="1134616" cy="1134616"/>
          </a:xfrm>
          <a:prstGeom prst="rect">
            <a:avLst/>
          </a:prstGeom>
        </p:spPr>
      </p:pic>
      <p:pic>
        <p:nvPicPr>
          <p:cNvPr id="5" name="Picture 4" descr="images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5846578"/>
            <a:ext cx="1003011" cy="822782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96" y="6021660"/>
            <a:ext cx="1238250" cy="647700"/>
          </a:xfrm>
          <a:prstGeom prst="rect">
            <a:avLst/>
          </a:prstGeom>
        </p:spPr>
      </p:pic>
      <p:pic>
        <p:nvPicPr>
          <p:cNvPr id="7" name="Picture 6" descr="03homepag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957807">
            <a:off x="6167566" y="1467404"/>
            <a:ext cx="2501579" cy="3803947"/>
          </a:xfrm>
          <a:prstGeom prst="rect">
            <a:avLst/>
          </a:prstGeom>
        </p:spPr>
      </p:pic>
      <p:pic>
        <p:nvPicPr>
          <p:cNvPr id="8" name="Picture 7" descr="04עמוד-הבית_קטגוריות-פתוחות_מבצעים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3568" y="1484784"/>
            <a:ext cx="3323326" cy="36335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280101" y="260648"/>
            <a:ext cx="3490058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קצת נתונים</a:t>
            </a:r>
            <a:endParaRPr lang="he-IL" sz="3200" b="1" dirty="0" smtClean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77482" y="642918"/>
            <a:ext cx="140936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60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3372" y="1643050"/>
            <a:ext cx="464347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12,000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43372" y="2638522"/>
            <a:ext cx="464347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4,500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3372" y="3710092"/>
            <a:ext cx="464347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530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5997" y="1571612"/>
            <a:ext cx="256352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ימים באוויר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0141" y="2571744"/>
            <a:ext cx="179087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מבקרים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93489" y="3630043"/>
            <a:ext cx="375615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הורדות אפליקציה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10714" y="4701613"/>
            <a:ext cx="317587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שווי סל ממוצע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43372" y="4710224"/>
            <a:ext cx="464347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500" dirty="0" smtClean="0">
                <a:solidFill>
                  <a:srgbClr val="C00000"/>
                </a:solidFill>
                <a:cs typeface="FrankRuehl" pitchFamily="2" charset="-79"/>
              </a:rPr>
              <a:t>63</a:t>
            </a:r>
            <a:endParaRPr lang="he-IL" sz="11500" dirty="0">
              <a:solidFill>
                <a:srgbClr val="C00000"/>
              </a:solidFill>
              <a:cs typeface="FrankRuehl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90035" y="5701745"/>
            <a:ext cx="481093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dirty="0" smtClean="0">
                <a:solidFill>
                  <a:srgbClr val="C00000"/>
                </a:solidFill>
                <a:latin typeface="Guttman Yad-Brush" pitchFamily="2" charset="-79"/>
                <a:cs typeface="Guttman Yad-Brush" pitchFamily="2" charset="-79"/>
              </a:rPr>
              <a:t>אחוזים לקוחות חוזרים</a:t>
            </a:r>
            <a:endParaRPr lang="he-IL" sz="3200" dirty="0">
              <a:solidFill>
                <a:srgbClr val="C00000"/>
              </a:solidFill>
              <a:latin typeface="Guttman Yad-Brush" pitchFamily="2" charset="-79"/>
              <a:cs typeface="Guttman Yad-Brush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106</Words>
  <Application>Microsoft Office PowerPoint</Application>
  <PresentationFormat>‫הצגה על המסך (4:3)</PresentationFormat>
  <Paragraphs>50</Paragraphs>
  <Slides>16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17" baseType="lpstr">
      <vt:lpstr>ערכת נושא Office</vt:lpstr>
      <vt:lpstr>שקופית 1</vt:lpstr>
      <vt:lpstr>שקופית 2</vt:lpstr>
      <vt:lpstr>שקופית 3</vt:lpstr>
      <vt:lpstr>טסקו עושה מהפיכה                בדרום קוריאה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Shawn</dc:creator>
  <cp:lastModifiedBy> </cp:lastModifiedBy>
  <cp:revision>23</cp:revision>
  <dcterms:created xsi:type="dcterms:W3CDTF">2011-07-26T06:29:13Z</dcterms:created>
  <dcterms:modified xsi:type="dcterms:W3CDTF">2012-08-20T10:48:48Z</dcterms:modified>
</cp:coreProperties>
</file>